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73" r:id="rId1"/>
  </p:sldMasterIdLst>
  <p:notesMasterIdLst>
    <p:notesMasterId r:id="rId15"/>
  </p:notesMasterIdLst>
  <p:handoutMasterIdLst>
    <p:handoutMasterId r:id="rId16"/>
  </p:handoutMasterIdLst>
  <p:sldIdLst>
    <p:sldId id="373" r:id="rId2"/>
    <p:sldId id="375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6" r:id="rId12"/>
    <p:sldId id="385" r:id="rId13"/>
    <p:sldId id="376" r:id="rId14"/>
  </p:sldIdLst>
  <p:sldSz cx="9144000" cy="6858000" type="screen4x3"/>
  <p:notesSz cx="6858000" cy="9144000"/>
  <p:defaultTextStyle>
    <a:defPPr>
      <a:defRPr lang="th-TH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4000" b="1" kern="1200">
        <a:solidFill>
          <a:srgbClr val="FE6000"/>
        </a:solidFill>
        <a:latin typeface="Bookman Old Style" pitchFamily="18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E16"/>
    <a:srgbClr val="1D1D1D"/>
    <a:srgbClr val="F57B20"/>
    <a:srgbClr val="DD8047"/>
    <a:srgbClr val="F58417"/>
    <a:srgbClr val="F58420"/>
    <a:srgbClr val="0000CC"/>
    <a:srgbClr val="FF995B"/>
    <a:srgbClr val="0000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89858" autoAdjust="0"/>
  </p:normalViewPr>
  <p:slideViewPr>
    <p:cSldViewPr>
      <p:cViewPr varScale="1">
        <p:scale>
          <a:sx n="78" d="100"/>
          <a:sy n="78" d="100"/>
        </p:scale>
        <p:origin x="8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91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ngsana New" pitchFamily="18" charset="-34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ngsana New" pitchFamily="18" charset="-34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ngsana New" pitchFamily="18" charset="-34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>
              <a:latin typeface="Tahoma" panose="020B0604030504040204" pitchFamily="34" charset="0"/>
            </a:endParaRP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ngsana New" pitchFamily="18" charset="-34"/>
                <a:cs typeface="+mn-cs"/>
              </a:defRPr>
            </a:lvl1pPr>
          </a:lstStyle>
          <a:p>
            <a:pPr>
              <a:defRPr/>
            </a:pPr>
            <a:fld id="{9F4C4965-4FE4-4E5C-B6BD-F1CE6C5B20F3}" type="slidenum">
              <a:rPr lang="en-US">
                <a:latin typeface="Tahoma" panose="020B0604030504040204" pitchFamily="34" charset="0"/>
              </a:rPr>
              <a:pPr>
                <a:defRPr/>
              </a:pPr>
              <a:t>‹#›</a:t>
            </a:fld>
            <a:endParaRPr lang="th-TH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 b="0">
                <a:solidFill>
                  <a:schemeClr val="tx1"/>
                </a:solidFill>
                <a:latin typeface="Tahoma" panose="020B0604030504040204" pitchFamily="34" charset="0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0">
                <a:solidFill>
                  <a:schemeClr val="tx1"/>
                </a:solidFill>
                <a:latin typeface="Tahoma" panose="020B0604030504040204" pitchFamily="34" charset="0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47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dirty="0"/>
              <a:t>Click to edit Master text styles</a:t>
            </a:r>
          </a:p>
          <a:p>
            <a:pPr lvl="1"/>
            <a:r>
              <a:rPr lang="th-TH" noProof="0" dirty="0"/>
              <a:t>Second level</a:t>
            </a:r>
          </a:p>
          <a:p>
            <a:pPr lvl="2"/>
            <a:r>
              <a:rPr lang="th-TH" noProof="0" dirty="0"/>
              <a:t>Third level</a:t>
            </a:r>
          </a:p>
          <a:p>
            <a:pPr lvl="3"/>
            <a:r>
              <a:rPr lang="th-TH" noProof="0" dirty="0"/>
              <a:t>Fourth level</a:t>
            </a:r>
          </a:p>
          <a:p>
            <a:pPr lvl="4"/>
            <a:r>
              <a:rPr lang="th-TH" noProof="0" dirty="0"/>
              <a:t>Fifth level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800" b="0">
                <a:solidFill>
                  <a:schemeClr val="tx1"/>
                </a:solidFill>
                <a:latin typeface="Tahoma" panose="020B0604030504040204" pitchFamily="34" charset="0"/>
                <a:cs typeface="Cordia New" pitchFamily="34" charset="-34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 b="0">
                <a:solidFill>
                  <a:schemeClr val="tx1"/>
                </a:solidFill>
                <a:latin typeface="Tahoma" panose="020B0604030504040204" pitchFamily="34" charset="0"/>
                <a:cs typeface="+mn-cs"/>
              </a:defRPr>
            </a:lvl1pPr>
          </a:lstStyle>
          <a:p>
            <a:pPr>
              <a:defRPr/>
            </a:pPr>
            <a:fld id="{E9AB5780-A878-4D3A-BD8F-738433620D63}" type="slidenum">
              <a:rPr lang="en-US" smtClean="0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29421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Subtitle 8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6400800" cy="1752600"/>
          </a:xfrm>
        </p:spPr>
        <p:txBody>
          <a:bodyPr/>
          <a:lstStyle>
            <a:lvl1pPr marL="460375" indent="0" algn="l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3962400"/>
            <a:ext cx="9145034" cy="457200"/>
            <a:chOff x="0" y="3581400"/>
            <a:chExt cx="9145034" cy="457200"/>
          </a:xfrm>
        </p:grpSpPr>
        <p:sp>
          <p:nvSpPr>
            <p:cNvPr id="34" name="Rectangle 33"/>
            <p:cNvSpPr/>
            <p:nvPr userDrawn="1"/>
          </p:nvSpPr>
          <p:spPr>
            <a:xfrm flipV="1">
              <a:off x="5411234" y="3812952"/>
              <a:ext cx="3733800" cy="90488"/>
            </a:xfrm>
            <a:prstGeom prst="rect">
              <a:avLst/>
            </a:prstGeom>
            <a:solidFill>
              <a:srgbClr val="F57120"/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2" name="Group 1"/>
            <p:cNvGrpSpPr/>
            <p:nvPr userDrawn="1"/>
          </p:nvGrpSpPr>
          <p:grpSpPr>
            <a:xfrm>
              <a:off x="0" y="3581400"/>
              <a:ext cx="9144000" cy="457200"/>
              <a:chOff x="0" y="3581400"/>
              <a:chExt cx="9144000" cy="457200"/>
            </a:xfrm>
          </p:grpSpPr>
          <p:sp>
            <p:nvSpPr>
              <p:cNvPr id="36" name="Rectangle 35"/>
              <p:cNvSpPr/>
              <p:nvPr userDrawn="1"/>
            </p:nvSpPr>
            <p:spPr>
              <a:xfrm flipV="1">
                <a:off x="5410200" y="3810000"/>
                <a:ext cx="3733800" cy="228600"/>
              </a:xfrm>
              <a:prstGeom prst="rect">
                <a:avLst/>
              </a:prstGeom>
              <a:solidFill>
                <a:srgbClr val="FFAE5D">
                  <a:alpha val="49804"/>
                </a:srgbClr>
              </a:solidFill>
              <a:ln w="50800" cap="rnd" cmpd="thickThin" algn="ctr">
                <a:noFill/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7" name="Rectangle 36"/>
              <p:cNvSpPr/>
              <p:nvPr userDrawn="1"/>
            </p:nvSpPr>
            <p:spPr>
              <a:xfrm>
                <a:off x="0" y="3587751"/>
                <a:ext cx="9144000" cy="222250"/>
              </a:xfrm>
              <a:prstGeom prst="rect">
                <a:avLst/>
              </a:prstGeom>
              <a:solidFill>
                <a:srgbClr val="FFAE5D">
                  <a:alpha val="50000"/>
                </a:srgbClr>
              </a:solidFill>
              <a:ln w="50800" cap="rnd" cmpd="thickThin" algn="ctr">
                <a:noFill/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8" name="Rectangle 37"/>
              <p:cNvSpPr/>
              <p:nvPr userDrawn="1"/>
            </p:nvSpPr>
            <p:spPr>
              <a:xfrm>
                <a:off x="0" y="3613150"/>
                <a:ext cx="9144000" cy="141288"/>
              </a:xfrm>
              <a:prstGeom prst="rect">
                <a:avLst/>
              </a:prstGeom>
              <a:solidFill>
                <a:srgbClr val="F57120"/>
              </a:solidFill>
              <a:ln w="50800" cap="rnd" cmpd="thickThin" algn="ctr">
                <a:noFill/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9" name="Rectangle 38"/>
              <p:cNvSpPr/>
              <p:nvPr userDrawn="1"/>
            </p:nvSpPr>
            <p:spPr>
              <a:xfrm flipV="1">
                <a:off x="6413500" y="3581400"/>
                <a:ext cx="2730500" cy="228600"/>
              </a:xfrm>
              <a:prstGeom prst="rect">
                <a:avLst/>
              </a:prstGeom>
              <a:solidFill>
                <a:srgbClr val="FFC081">
                  <a:alpha val="47000"/>
                </a:srgbClr>
              </a:solidFill>
              <a:ln w="50800" cap="rnd" cmpd="thickThin" algn="ctr">
                <a:noFill/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5" name="Rectangle 24"/>
          <p:cNvSpPr/>
          <p:nvPr userDrawn="1"/>
        </p:nvSpPr>
        <p:spPr>
          <a:xfrm>
            <a:off x="0" y="-1"/>
            <a:ext cx="9144000" cy="3962401"/>
          </a:xfrm>
          <a:prstGeom prst="rect">
            <a:avLst/>
          </a:prstGeom>
          <a:solidFill>
            <a:srgbClr val="1D1D1D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2" name="Title 7"/>
          <p:cNvSpPr>
            <a:spLocks noGrp="1"/>
          </p:cNvSpPr>
          <p:nvPr userDrawn="1">
            <p:ph type="ctrTitle"/>
          </p:nvPr>
        </p:nvSpPr>
        <p:spPr>
          <a:xfrm>
            <a:off x="685800" y="2133600"/>
            <a:ext cx="8077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T&amp;G Stylized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38100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1"/>
          <p:cNvSpPr txBox="1"/>
          <p:nvPr userDrawn="1"/>
        </p:nvSpPr>
        <p:spPr>
          <a:xfrm>
            <a:off x="609600" y="990600"/>
            <a:ext cx="7620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th-T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9pPr>
          </a:lstStyle>
          <a:p>
            <a:pPr eaLnBrk="0" hangingPunct="0">
              <a:defRPr/>
            </a:pPr>
            <a:r>
              <a:rPr lang="en-US" sz="1200" b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bangkok</a:t>
            </a:r>
            <a:r>
              <a:rPr lang="en-US" sz="1200" b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 |  </a:t>
            </a:r>
            <a:r>
              <a:rPr lang="en-US" sz="1200" b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hanoi</a:t>
            </a:r>
            <a:r>
              <a:rPr lang="en-US" sz="1200" b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 |  ho chi minh city  |  </a:t>
            </a:r>
            <a:r>
              <a:rPr lang="en-US" sz="1200" b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jakarta</a:t>
            </a:r>
            <a:r>
              <a:rPr lang="en-US" sz="1200" b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 |  </a:t>
            </a:r>
            <a:r>
              <a:rPr lang="en-US" sz="1200" b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phnom</a:t>
            </a:r>
            <a:r>
              <a:rPr lang="en-US" sz="1200" b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US" sz="1200" b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penh</a:t>
            </a:r>
            <a:r>
              <a:rPr lang="en-US" sz="1200" b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 | </a:t>
            </a:r>
            <a:r>
              <a:rPr lang="en-US" sz="1200" b="0" baseline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vientiane</a:t>
            </a:r>
            <a:r>
              <a:rPr lang="en-US" sz="1200" b="0" baseline="0" dirty="0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  |  </a:t>
            </a:r>
            <a:r>
              <a:rPr lang="en-US" sz="1200" b="0" baseline="0" dirty="0" err="1">
                <a:solidFill>
                  <a:schemeClr val="bg1"/>
                </a:solidFill>
                <a:latin typeface="Century Gothic" panose="020B0502020202020204" pitchFamily="34" charset="0"/>
                <a:cs typeface="Arial" pitchFamily="34" charset="0"/>
              </a:rPr>
              <a:t>yangon</a:t>
            </a:r>
            <a:endParaRPr lang="en-US" sz="1200" b="0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76200" y="4572000"/>
            <a:ext cx="90678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 marL="0" indent="0">
              <a:defRPr sz="3600" b="1">
                <a:solidFill>
                  <a:srgbClr val="FF7E16"/>
                </a:solidFill>
                <a:effectLst/>
                <a:latin typeface="Tahom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 marL="320040" indent="-320040">
              <a:buClr>
                <a:srgbClr val="FF7E16"/>
              </a:buClr>
              <a:buFont typeface="Arial" panose="020B0604020202020204" pitchFamily="34" charset="0"/>
              <a:buChar char="►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40080" indent="-27432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n"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05851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7E16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772400" cy="990600"/>
          </a:xfrm>
          <a:solidFill>
            <a:srgbClr val="1D1D1D"/>
          </a:solidFill>
        </p:spPr>
        <p:txBody>
          <a:bodyPr>
            <a:normAutofit/>
          </a:bodyPr>
          <a:lstStyle>
            <a:lvl1pPr algn="l">
              <a:buNone/>
              <a:defRPr sz="40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>
            <a:lvl1pPr eaLnBrk="1" latinLnBrk="0" hangingPunct="1">
              <a:defRPr sz="2800"/>
            </a:lvl1pPr>
            <a:lvl2pPr eaLnBrk="1" latinLnBrk="0" hangingPunct="1">
              <a:defRPr sz="2400"/>
            </a:lvl2pPr>
            <a:lvl3pPr eaLnBrk="1" latinLnBrk="0" hangingPunct="1">
              <a:defRPr sz="2200"/>
            </a:lvl3pPr>
            <a:lvl4pPr eaLnBrk="1" latinLnBrk="0" hangingPunct="1">
              <a:defRPr sz="2000"/>
            </a:lvl4pPr>
            <a:lvl5pPr eaLnBrk="1" latinLnBrk="0" hangingPunct="1"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6" name="Slide Number Placeholder 5"/>
          <p:cNvSpPr txBox="1">
            <a:spLocks/>
          </p:cNvSpPr>
          <p:nvPr/>
        </p:nvSpPr>
        <p:spPr>
          <a:xfrm>
            <a:off x="67818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7B95E9-4723-4E95-A669-5B93305B3C6F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6">
              <a:lumMod val="50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82245"/>
            <a:ext cx="2011680" cy="26780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7700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9144000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9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>
            <a:normAutofit/>
          </a:bodyPr>
          <a:lstStyle>
            <a:lvl1pPr algn="l">
              <a:buNone/>
              <a:defRPr sz="3600"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4196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>
            <a:lvl1pPr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&amp;G Styliz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6437795"/>
            <a:ext cx="2011680" cy="267805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137160"/>
          </a:xfrm>
          <a:prstGeom prst="rect">
            <a:avLst/>
          </a:prstGeom>
          <a:solidFill>
            <a:srgbClr val="1D1D1D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7924800" y="6324600"/>
            <a:ext cx="1219200" cy="53340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432550"/>
            <a:ext cx="914400" cy="27305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324600"/>
            <a:ext cx="7848600" cy="533400"/>
          </a:xfrm>
          <a:prstGeom prst="rect">
            <a:avLst/>
          </a:prstGeom>
          <a:solidFill>
            <a:srgbClr val="1D1D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T&amp;G Stylized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0999" y="6425622"/>
            <a:ext cx="2103120" cy="279978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0" y="1280160"/>
            <a:ext cx="533400" cy="137160"/>
          </a:xfrm>
          <a:prstGeom prst="rect">
            <a:avLst/>
          </a:prstGeom>
          <a:solidFill>
            <a:srgbClr val="FF7E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3" r:id="rId8"/>
    <p:sldLayoutId id="2147483981" r:id="rId9"/>
    <p:sldLayoutId id="2147483982" r:id="rId10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rgbClr val="FF7E16"/>
          </a:solidFill>
          <a:effectLst/>
          <a:latin typeface="Tahoma" panose="020B0604030504040204" pitchFamily="34" charset="0"/>
          <a:ea typeface="Verdana" panose="020B0604030504040204" pitchFamily="34" charset="0"/>
          <a:cs typeface="Tahoma" panose="020B0604030504040204" pitchFamily="34" charset="0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75000"/>
        <a:buFont typeface="Wingdings" pitchFamily="2" charset="2"/>
        <a:buChar char="q"/>
        <a:defRPr kumimoji="0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40080" indent="-274320" algn="l" rtl="0" eaLnBrk="1" latinLnBrk="0" hangingPunct="1">
        <a:spcBef>
          <a:spcPts val="550"/>
        </a:spcBef>
        <a:buClr>
          <a:schemeClr val="tx1">
            <a:lumMod val="65000"/>
            <a:lumOff val="35000"/>
          </a:schemeClr>
        </a:buClr>
        <a:buSzPct val="70000"/>
        <a:buFont typeface="Wingdings 2"/>
        <a:buChar char=""/>
        <a:defRPr kumimoji="0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-228600" algn="l" rtl="0" eaLnBrk="1" latinLnBrk="0" hangingPunct="1">
        <a:spcBef>
          <a:spcPts val="400"/>
        </a:spcBef>
        <a:buClr>
          <a:schemeClr val="accent1">
            <a:lumMod val="50000"/>
          </a:schemeClr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-228600" algn="l" rtl="0" eaLnBrk="1" latinLnBrk="0" hangingPunct="1">
        <a:spcBef>
          <a:spcPts val="400"/>
        </a:spcBef>
        <a:buClr>
          <a:schemeClr val="accent6"/>
        </a:buClr>
        <a:buSzPct val="65000"/>
        <a:buFont typeface="Wingdings"/>
        <a:buChar char="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4343400"/>
            <a:ext cx="5867400" cy="2438400"/>
          </a:xfrm>
        </p:spPr>
        <p:txBody>
          <a:bodyPr>
            <a:noAutofit/>
          </a:bodyPr>
          <a:lstStyle/>
          <a:p>
            <a:r>
              <a:rPr lang="en-US" b="1" dirty="0">
                <a:latin typeface="Cambria" panose="02040503050406030204" pitchFamily="18" charset="0"/>
                <a:cs typeface="Tahoma" panose="020B0604030504040204" pitchFamily="34" charset="0"/>
              </a:rPr>
              <a:t>Aaron Le Marquer</a:t>
            </a:r>
          </a:p>
          <a:p>
            <a:r>
              <a:rPr lang="en-US" b="1" dirty="0">
                <a:latin typeface="Cambria" panose="02040503050406030204" pitchFamily="18" charset="0"/>
                <a:cs typeface="Tahoma" panose="020B0604030504040204" pitchFamily="34" charset="0"/>
              </a:rPr>
              <a:t>Partner</a:t>
            </a:r>
          </a:p>
          <a:p>
            <a:r>
              <a:rPr lang="en-US" b="1" dirty="0">
                <a:latin typeface="Cambria" panose="02040503050406030204" pitchFamily="18" charset="0"/>
                <a:cs typeface="Tahoma" panose="020B0604030504040204" pitchFamily="34" charset="0"/>
              </a:rPr>
              <a:t>Dispute Resolution Department</a:t>
            </a:r>
          </a:p>
          <a:p>
            <a:r>
              <a:rPr lang="en-US" b="1" dirty="0">
                <a:latin typeface="Cambria" panose="02040503050406030204" pitchFamily="18" charset="0"/>
                <a:cs typeface="Tahoma" panose="020B0604030504040204" pitchFamily="34" charset="0"/>
              </a:rPr>
              <a:t>Tilleke &amp; Gibbins International Ltd.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8229600" cy="1600200"/>
          </a:xfrm>
        </p:spPr>
        <p:txBody>
          <a:bodyPr>
            <a:noAutofit/>
          </a:bodyPr>
          <a:lstStyle/>
          <a:p>
            <a:r>
              <a:rPr lang="en-US" sz="4000" dirty="0"/>
              <a:t>Insurance Dispute Resolution in Thailand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55152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Cross Border Reinsurance Considerations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Thai risks heavily reinsured, leading to participation of international reinsurance markets in most significant cases.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Claims control clauses not always strictly observed giving rise to conflicts between reinsurers and local </a:t>
            </a:r>
            <a:r>
              <a:rPr lang="en-US" sz="2400" dirty="0" err="1"/>
              <a:t>cedant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Disputes may arise over whether proper steps taken in settlement of claims at local level.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Reinsurers may be joined to proceedings between direct insurer and insured, even where no cut-through clause exists.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11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 Border Reinsurance Issues Limitation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Claims under insurance policies subject to 2 year limitation period, running from date of loss.</a:t>
            </a:r>
          </a:p>
          <a:p>
            <a:r>
              <a:rPr lang="en-US" dirty="0"/>
              <a:t>Agreements to extend limitation are unenforceable under Thai law.</a:t>
            </a:r>
          </a:p>
          <a:p>
            <a:r>
              <a:rPr lang="en-US" dirty="0"/>
              <a:t>Agreement to waive limitation can only be made after expiry.</a:t>
            </a:r>
          </a:p>
          <a:p>
            <a:r>
              <a:rPr lang="en-US" dirty="0"/>
              <a:t>Supreme Court has previously held that reinsurance claims subject to the same 2-year period, running from underlying date of loss.</a:t>
            </a:r>
          </a:p>
          <a:p>
            <a:r>
              <a:rPr lang="en-US" dirty="0"/>
              <a:t>Application of statutory events ‘interrupting’ limitation period uncertain.</a:t>
            </a:r>
          </a:p>
          <a:p>
            <a:r>
              <a:rPr lang="en-US" dirty="0"/>
              <a:t>Protective proceedings often commenced in Thai courts or arbitration.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01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Cross Border Reinsurance Considerations -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Thailand is not a signatory to any treaties or conventions on mutual recognition and enforcement of judgments.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Except New York Treaty – arbitral awards are enforceable.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Brokers often sued or joined to proceedings as </a:t>
            </a:r>
            <a:r>
              <a:rPr lang="en-US" sz="2400" u="sng" dirty="0"/>
              <a:t>agent of reinsurers.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4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C747455-D020-4C0A-A81E-B7F86488394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4" name="Picture 3" descr="17.jpg"/>
          <p:cNvPicPr>
            <a:picLocks noChangeAspect="1"/>
          </p:cNvPicPr>
          <p:nvPr/>
        </p:nvPicPr>
        <p:blipFill>
          <a:blip r:embed="rId2" cstate="print"/>
          <a:srcRect t="1190" b="1190"/>
          <a:stretch>
            <a:fillRect/>
          </a:stretch>
        </p:blipFill>
        <p:spPr>
          <a:xfrm>
            <a:off x="0" y="0"/>
            <a:ext cx="3733800" cy="68803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4278339"/>
            <a:ext cx="44958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1400" b="0" dirty="0">
                <a:solidFill>
                  <a:schemeClr val="bg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For more information please visit our website:</a:t>
            </a:r>
            <a:endParaRPr lang="en-US" sz="1400" b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n-US" sz="2400" b="0" dirty="0">
                <a:solidFill>
                  <a:srgbClr val="E3800A"/>
                </a:solidFill>
                <a:latin typeface="Arial" pitchFamily="34" charset="0"/>
                <a:cs typeface="Arial" pitchFamily="34" charset="0"/>
              </a:rPr>
              <a:t>www.tilleke.com</a:t>
            </a:r>
            <a:endParaRPr lang="en-US" sz="1400" dirty="0">
              <a:solidFill>
                <a:schemeClr val="bg1">
                  <a:lumMod val="20000"/>
                  <a:lumOff val="80000"/>
                </a:schemeClr>
              </a:solidFill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2209800"/>
            <a:ext cx="3962400" cy="120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30000"/>
              </a:lnSpc>
              <a:spcBef>
                <a:spcPts val="600"/>
              </a:spcBef>
              <a:buClr>
                <a:srgbClr val="E85800"/>
              </a:buClr>
              <a:defRPr/>
            </a:pPr>
            <a:r>
              <a:rPr lang="en-US" altLang="ja-JP" sz="1600" b="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Aaron Le Marquer</a:t>
            </a:r>
          </a:p>
          <a:p>
            <a:pPr algn="l">
              <a:lnSpc>
                <a:spcPct val="130000"/>
              </a:lnSpc>
              <a:spcBef>
                <a:spcPts val="600"/>
              </a:spcBef>
              <a:buClr>
                <a:srgbClr val="E85800"/>
              </a:buClr>
              <a:defRPr/>
            </a:pPr>
            <a:r>
              <a:rPr lang="en-US" altLang="ja-JP" sz="1600" b="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T: +66 2056 5784</a:t>
            </a:r>
          </a:p>
          <a:p>
            <a:pPr algn="l">
              <a:lnSpc>
                <a:spcPct val="130000"/>
              </a:lnSpc>
              <a:spcBef>
                <a:spcPts val="600"/>
              </a:spcBef>
              <a:buClr>
                <a:srgbClr val="E85800"/>
              </a:buClr>
              <a:defRPr/>
            </a:pPr>
            <a:r>
              <a:rPr lang="en-US" altLang="ja-JP" sz="1600" b="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E-mail: Aaron.L@Tilleke.com</a:t>
            </a:r>
            <a:endParaRPr lang="en-US" sz="1400" dirty="0">
              <a:solidFill>
                <a:schemeClr val="bg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86200" y="3797284"/>
            <a:ext cx="50292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315200" y="1500146"/>
            <a:ext cx="1524000" cy="19161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facebook-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527171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twitter-logo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588131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24400" y="5347919"/>
            <a:ext cx="3276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th-T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9pPr>
          </a:lstStyle>
          <a:p>
            <a:r>
              <a:rPr lang="en-US" sz="1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www.facebook.com/tillekegibbins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724400" y="6000382"/>
            <a:ext cx="2590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th-T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FE6000"/>
                </a:solidFill>
                <a:latin typeface="Bookman Old Style" pitchFamily="18" charset="0"/>
                <a:ea typeface="+mn-ea"/>
                <a:cs typeface="Angsana New" pitchFamily="18" charset="-34"/>
              </a:defRPr>
            </a:lvl9pPr>
          </a:lstStyle>
          <a:p>
            <a:r>
              <a:rPr lang="en-US" sz="1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twitter.com/</a:t>
            </a:r>
            <a:r>
              <a:rPr lang="en-US" sz="1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tillekegibbins</a:t>
            </a:r>
            <a:endParaRPr lang="en-US" sz="1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331" y="1500146"/>
            <a:ext cx="1519869" cy="189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5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Disputes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Mainly coverage/quantum disputes in first party Property Damage  and Business Interruption claims.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2010 Civil Unrest led to long-running court litigation over whether losses covered under All Risks or Political Violence/Terrorism covers – conflicting judgments rendered.  Significant claims $100-150 million.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2011 Floods: most severe flooding catastrophe on record. Economic losses estimated at $45 </a:t>
            </a:r>
            <a:r>
              <a:rPr lang="en-US" sz="2000" dirty="0" err="1"/>
              <a:t>billion.Many</a:t>
            </a:r>
            <a:r>
              <a:rPr lang="en-US" sz="2000" dirty="0"/>
              <a:t> disputes over coverage and reinsurance.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14400" cy="365125"/>
          </a:xfrm>
        </p:spPr>
        <p:txBody>
          <a:bodyPr/>
          <a:lstStyle/>
          <a:p>
            <a:pPr>
              <a:defRPr/>
            </a:pPr>
            <a:fld id="{D0B2C983-6017-47D9-A6F4-7FD36EEA13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5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Financial lines: D&amp;O, FIPI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Trade Credit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Environmental Liability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Fertile conditions for cyber claims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9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Civil Code jurisdiction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Litigation is primarily adversarial but court has some inquisitorial powers e.g. re appointing experts and ordering submission of evidence.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Trial by professional judges -  no juries.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No discovery/disclosure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Cost shifting awards are nominal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6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3-tier court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2708" y="3276600"/>
            <a:ext cx="8153400" cy="25908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Permission now needed to appeal to Supreme Court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No formal system of binding precedent, but Supreme Court judgments generally followed and therefore viewed as authoritative.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Technical and commercial disputes litigated in IP&amp;IT Court or South Bangkok Civil Court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586567"/>
              </p:ext>
            </p:extLst>
          </p:nvPr>
        </p:nvGraphicFramePr>
        <p:xfrm>
          <a:off x="1828800" y="1600200"/>
          <a:ext cx="4994148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4148">
                  <a:extLst>
                    <a:ext uri="{9D8B030D-6E8A-4147-A177-3AD203B41FA5}">
                      <a16:colId xmlns:a16="http://schemas.microsoft.com/office/drawing/2014/main" val="2880386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Supreme Court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FF7E16"/>
                          </a:solidFill>
                        </a:rPr>
                        <a:t>Court of Appeal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81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Civil Court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893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12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2002 Arbitration Act – Follows UNCITRAL Model Law</a:t>
            </a:r>
          </a:p>
          <a:p>
            <a:pPr marL="0" indent="0">
              <a:buNone/>
            </a:pPr>
            <a:endParaRPr lang="en-US" sz="2400" u="sng" dirty="0"/>
          </a:p>
          <a:p>
            <a:pPr marL="0" indent="0">
              <a:buNone/>
            </a:pPr>
            <a:r>
              <a:rPr lang="en-US" sz="2400" u="sng" dirty="0"/>
              <a:t>Thai Arbitration Institute (TAI)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Principal institution, under Office of the Judiciary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New Rules in 2017</a:t>
            </a:r>
          </a:p>
          <a:p>
            <a:pPr marL="0" indent="0">
              <a:buNone/>
            </a:pPr>
            <a:r>
              <a:rPr lang="en-US" sz="2400" u="sng" dirty="0"/>
              <a:t>THAC</a:t>
            </a:r>
            <a:r>
              <a:rPr lang="en-US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Alternative Centre set up with mission to supply arbitration services to international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6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Arbitration (2) - OIC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Mandatory arbitration clause in all policy wordings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Implied where not included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Insured has right to refer dispute to OIC arbitration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Rarely followed in complex commercial disputes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0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Arbitration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Advantages</a:t>
            </a:r>
          </a:p>
          <a:p>
            <a:pPr lvl="1"/>
            <a:r>
              <a:rPr lang="en-US" sz="1800" dirty="0"/>
              <a:t>Awards enforceable in foreign jurisdictions</a:t>
            </a:r>
          </a:p>
          <a:p>
            <a:pPr lvl="1"/>
            <a:r>
              <a:rPr lang="en-US" sz="1800" dirty="0"/>
              <a:t>Proceedings can be conducted in English</a:t>
            </a:r>
          </a:p>
          <a:p>
            <a:pPr lvl="1"/>
            <a:r>
              <a:rPr lang="en-US" sz="1800" dirty="0"/>
              <a:t>Limited grounds of appeal - finality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Limitations</a:t>
            </a:r>
          </a:p>
          <a:p>
            <a:pPr lvl="1"/>
            <a:r>
              <a:rPr lang="en-US" sz="1800" dirty="0"/>
              <a:t>Lack of experienced local arbitrators</a:t>
            </a:r>
          </a:p>
          <a:p>
            <a:pPr lvl="1"/>
            <a:r>
              <a:rPr lang="en-US" sz="1800" dirty="0"/>
              <a:t>Limited grounds of appeal - risk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65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Formal third party mediation services undeveloped in Thailand</a:t>
            </a:r>
          </a:p>
          <a:p>
            <a:r>
              <a:rPr lang="en-US" sz="2400" dirty="0"/>
              <a:t>THAC mediation </a:t>
            </a:r>
            <a:r>
              <a:rPr lang="en-US" sz="2400" dirty="0" err="1"/>
              <a:t>centre</a:t>
            </a:r>
            <a:endParaRPr lang="en-US" sz="2400" dirty="0"/>
          </a:p>
          <a:p>
            <a:r>
              <a:rPr lang="en-US" sz="2400" dirty="0"/>
              <a:t>Court-supervised mediation process: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Encourages parties to explore settlement before proceeding with trial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No engagement with substantive issues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Concerns over confidentiality and impact on court proceedings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D4F2349-B9F1-45F1-B1E1-056379DEC53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81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G_template_0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TG_template_02</Template>
  <TotalTime>391</TotalTime>
  <Words>613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HGPｺﾞｼｯｸE</vt:lpstr>
      <vt:lpstr>Angsana New</vt:lpstr>
      <vt:lpstr>Arial</vt:lpstr>
      <vt:lpstr>Bookman Old Style</vt:lpstr>
      <vt:lpstr>Cambria</vt:lpstr>
      <vt:lpstr>Century Gothic</vt:lpstr>
      <vt:lpstr>Cordia New</vt:lpstr>
      <vt:lpstr>Tahoma</vt:lpstr>
      <vt:lpstr>Tw Cen MT</vt:lpstr>
      <vt:lpstr>Verdana</vt:lpstr>
      <vt:lpstr>Wingdings</vt:lpstr>
      <vt:lpstr>Wingdings 2</vt:lpstr>
      <vt:lpstr>TG_template_02</vt:lpstr>
      <vt:lpstr>Insurance Dispute Resolution in Thailand</vt:lpstr>
      <vt:lpstr>Typical Disputes</vt:lpstr>
      <vt:lpstr>Developing areas</vt:lpstr>
      <vt:lpstr>Court Procedure</vt:lpstr>
      <vt:lpstr>3-tier court system</vt:lpstr>
      <vt:lpstr>Arbitration</vt:lpstr>
      <vt:lpstr>Arbitration (2) - OIC </vt:lpstr>
      <vt:lpstr>Arbitration (3)</vt:lpstr>
      <vt:lpstr>Mediation</vt:lpstr>
      <vt:lpstr>Cross Border Reinsurance Considerations </vt:lpstr>
      <vt:lpstr>Cross Border Reinsurance Issues Limitation</vt:lpstr>
      <vt:lpstr>Cross Border Reinsurance Considerations - Enforcement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Disputes  in Thailand</dc:title>
  <dc:creator>Ladawan Saenkhot</dc:creator>
  <cp:lastModifiedBy>Christopher Rodd</cp:lastModifiedBy>
  <cp:revision>14</cp:revision>
  <dcterms:created xsi:type="dcterms:W3CDTF">2017-10-09T02:53:42Z</dcterms:created>
  <dcterms:modified xsi:type="dcterms:W3CDTF">2017-12-08T00:59:13Z</dcterms:modified>
</cp:coreProperties>
</file>